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8" r:id="rId19"/>
    <p:sldId id="285" r:id="rId20"/>
    <p:sldId id="284" r:id="rId21"/>
    <p:sldId id="283" r:id="rId22"/>
    <p:sldId id="282" r:id="rId23"/>
    <p:sldId id="287" r:id="rId24"/>
    <p:sldId id="275" r:id="rId25"/>
    <p:sldId id="276" r:id="rId26"/>
    <p:sldId id="277" r:id="rId27"/>
  </p:sldIdLst>
  <p:sldSz cx="9144000" cy="5143500" type="screen16x9"/>
  <p:notesSz cx="6858000" cy="9144000"/>
  <p:embeddedFontLst>
    <p:embeddedFont>
      <p:font typeface="Average" panose="020B0604020202020204" charset="0"/>
      <p:regular r:id="rId29"/>
    </p:embeddedFont>
    <p:embeddedFont>
      <p:font typeface="Calibri" panose="020F0502020204030204" pitchFamily="34" charset="0"/>
      <p:regular r:id="rId30"/>
      <p:bold r:id="rId31"/>
      <p:italic r:id="rId32"/>
      <p:boldItalic r:id="rId33"/>
    </p:embeddedFont>
    <p:embeddedFont>
      <p:font typeface="Oswald" panose="00000500000000000000" pitchFamily="2" charset="0"/>
      <p:regular r:id="rId34"/>
      <p:bold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7C0180-D753-4539-B231-F10F9AC3B834}" v="5" dt="2022-11-08T18:32:24.740"/>
  </p1510:revLst>
</p1510:revInfo>
</file>

<file path=ppt/tableStyles.xml><?xml version="1.0" encoding="utf-8"?>
<a:tblStyleLst xmlns:a="http://schemas.openxmlformats.org/drawingml/2006/main" def="{8186BBE8-FCFE-4F32-BE31-AE13EC718B78}">
  <a:tblStyle styleId="{8186BBE8-FCFE-4F32-BE31-AE13EC718B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33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N GONCALVE" userId="34da94ad9ed2aa1c" providerId="LiveId" clId="{C87C0180-D753-4539-B231-F10F9AC3B834}"/>
    <pc:docChg chg="undo redo custSel addSld delSld modSld addSection delSection">
      <pc:chgData name="ALLAN GONCALVE" userId="34da94ad9ed2aa1c" providerId="LiveId" clId="{C87C0180-D753-4539-B231-F10F9AC3B834}" dt="2022-11-08T18:38:44.783" v="1134" actId="20577"/>
      <pc:docMkLst>
        <pc:docMk/>
      </pc:docMkLst>
      <pc:sldChg chg="addSp delSp modSp mod">
        <pc:chgData name="ALLAN GONCALVE" userId="34da94ad9ed2aa1c" providerId="LiveId" clId="{C87C0180-D753-4539-B231-F10F9AC3B834}" dt="2022-11-08T18:38:44.783" v="1134" actId="20577"/>
        <pc:sldMkLst>
          <pc:docMk/>
          <pc:sldMk cId="0" sldId="264"/>
        </pc:sldMkLst>
        <pc:spChg chg="add del mod">
          <ac:chgData name="ALLAN GONCALVE" userId="34da94ad9ed2aa1c" providerId="LiveId" clId="{C87C0180-D753-4539-B231-F10F9AC3B834}" dt="2022-11-08T18:32:12.708" v="873"/>
          <ac:spMkLst>
            <pc:docMk/>
            <pc:sldMk cId="0" sldId="264"/>
            <ac:spMk id="2" creationId="{236CFA45-6981-383E-927B-8C8D662C0E73}"/>
          </ac:spMkLst>
        </pc:spChg>
        <pc:spChg chg="add del mod">
          <ac:chgData name="ALLAN GONCALVE" userId="34da94ad9ed2aa1c" providerId="LiveId" clId="{C87C0180-D753-4539-B231-F10F9AC3B834}" dt="2022-11-08T18:32:12.708" v="873"/>
          <ac:spMkLst>
            <pc:docMk/>
            <pc:sldMk cId="0" sldId="264"/>
            <ac:spMk id="4" creationId="{3298EBBD-0801-BC4B-1E3C-2F517247901B}"/>
          </ac:spMkLst>
        </pc:spChg>
        <pc:spChg chg="add mod">
          <ac:chgData name="ALLAN GONCALVE" userId="34da94ad9ed2aa1c" providerId="LiveId" clId="{C87C0180-D753-4539-B231-F10F9AC3B834}" dt="2022-11-08T18:38:34.258" v="1110" actId="20577"/>
          <ac:spMkLst>
            <pc:docMk/>
            <pc:sldMk cId="0" sldId="264"/>
            <ac:spMk id="5" creationId="{D332F1EE-39AD-47A7-5402-D6076672ED6C}"/>
          </ac:spMkLst>
        </pc:spChg>
        <pc:spChg chg="add mod">
          <ac:chgData name="ALLAN GONCALVE" userId="34da94ad9ed2aa1c" providerId="LiveId" clId="{C87C0180-D753-4539-B231-F10F9AC3B834}" dt="2022-11-08T18:38:44.783" v="1134" actId="20577"/>
          <ac:spMkLst>
            <pc:docMk/>
            <pc:sldMk cId="0" sldId="264"/>
            <ac:spMk id="6" creationId="{8A84C96C-431D-535A-4F4F-BB3F3F36CB1F}"/>
          </ac:spMkLst>
        </pc:spChg>
        <pc:graphicFrameChg chg="mod modGraphic">
          <ac:chgData name="ALLAN GONCALVE" userId="34da94ad9ed2aa1c" providerId="LiveId" clId="{C87C0180-D753-4539-B231-F10F9AC3B834}" dt="2022-11-08T18:32:19.197" v="874" actId="1076"/>
          <ac:graphicFrameMkLst>
            <pc:docMk/>
            <pc:sldMk cId="0" sldId="264"/>
            <ac:graphicFrameMk id="126" creationId="{00000000-0000-0000-0000-000000000000}"/>
          </ac:graphicFrameMkLst>
        </pc:graphicFrameChg>
      </pc:sldChg>
      <pc:sldChg chg="modSp new mod">
        <pc:chgData name="ALLAN GONCALVE" userId="34da94ad9ed2aa1c" providerId="LiveId" clId="{C87C0180-D753-4539-B231-F10F9AC3B834}" dt="2022-11-08T17:32:18.779" v="755" actId="20577"/>
        <pc:sldMkLst>
          <pc:docMk/>
          <pc:sldMk cId="2244451219" sldId="278"/>
        </pc:sldMkLst>
        <pc:spChg chg="mod">
          <ac:chgData name="ALLAN GONCALVE" userId="34da94ad9ed2aa1c" providerId="LiveId" clId="{C87C0180-D753-4539-B231-F10F9AC3B834}" dt="2022-11-08T17:32:18.779" v="755" actId="20577"/>
          <ac:spMkLst>
            <pc:docMk/>
            <pc:sldMk cId="2244451219" sldId="278"/>
            <ac:spMk id="2" creationId="{8F141B2E-AA97-106F-72BC-D56189CB86C0}"/>
          </ac:spMkLst>
        </pc:spChg>
        <pc:spChg chg="mod">
          <ac:chgData name="ALLAN GONCALVE" userId="34da94ad9ed2aa1c" providerId="LiveId" clId="{C87C0180-D753-4539-B231-F10F9AC3B834}" dt="2022-11-08T17:17:58.818" v="417" actId="255"/>
          <ac:spMkLst>
            <pc:docMk/>
            <pc:sldMk cId="2244451219" sldId="278"/>
            <ac:spMk id="3" creationId="{63BD273B-71D6-1A13-9BAE-8A0341D50CDC}"/>
          </ac:spMkLst>
        </pc:spChg>
      </pc:sldChg>
      <pc:sldChg chg="modSp new del mod">
        <pc:chgData name="ALLAN GONCALVE" userId="34da94ad9ed2aa1c" providerId="LiveId" clId="{C87C0180-D753-4539-B231-F10F9AC3B834}" dt="2022-11-08T17:26:26.963" v="593" actId="2696"/>
        <pc:sldMkLst>
          <pc:docMk/>
          <pc:sldMk cId="4091022714" sldId="279"/>
        </pc:sldMkLst>
        <pc:spChg chg="mod">
          <ac:chgData name="ALLAN GONCALVE" userId="34da94ad9ed2aa1c" providerId="LiveId" clId="{C87C0180-D753-4539-B231-F10F9AC3B834}" dt="2022-11-08T17:18:27.141" v="457" actId="122"/>
          <ac:spMkLst>
            <pc:docMk/>
            <pc:sldMk cId="4091022714" sldId="279"/>
            <ac:spMk id="2" creationId="{96888A52-C85D-0555-F7A6-AC87129469DD}"/>
          </ac:spMkLst>
        </pc:spChg>
        <pc:spChg chg="mod">
          <ac:chgData name="ALLAN GONCALVE" userId="34da94ad9ed2aa1c" providerId="LiveId" clId="{C87C0180-D753-4539-B231-F10F9AC3B834}" dt="2022-11-08T17:21:49.215" v="505" actId="20577"/>
          <ac:spMkLst>
            <pc:docMk/>
            <pc:sldMk cId="4091022714" sldId="279"/>
            <ac:spMk id="3" creationId="{FE0691EA-4B75-6B5E-144C-296709CA2CFC}"/>
          </ac:spMkLst>
        </pc:spChg>
      </pc:sldChg>
      <pc:sldChg chg="new del">
        <pc:chgData name="ALLAN GONCALVE" userId="34da94ad9ed2aa1c" providerId="LiveId" clId="{C87C0180-D753-4539-B231-F10F9AC3B834}" dt="2022-11-08T17:26:18.972" v="592" actId="2696"/>
        <pc:sldMkLst>
          <pc:docMk/>
          <pc:sldMk cId="28892057" sldId="280"/>
        </pc:sldMkLst>
      </pc:sldChg>
      <pc:sldChg chg="new del">
        <pc:chgData name="ALLAN GONCALVE" userId="34da94ad9ed2aa1c" providerId="LiveId" clId="{C87C0180-D753-4539-B231-F10F9AC3B834}" dt="2022-11-08T17:22:00.586" v="507" actId="2696"/>
        <pc:sldMkLst>
          <pc:docMk/>
          <pc:sldMk cId="3154472538" sldId="280"/>
        </pc:sldMkLst>
      </pc:sldChg>
      <pc:sldChg chg="new del">
        <pc:chgData name="ALLAN GONCALVE" userId="34da94ad9ed2aa1c" providerId="LiveId" clId="{C87C0180-D753-4539-B231-F10F9AC3B834}" dt="2022-11-08T17:22:40.644" v="514" actId="2696"/>
        <pc:sldMkLst>
          <pc:docMk/>
          <pc:sldMk cId="2603335279" sldId="281"/>
        </pc:sldMkLst>
      </pc:sldChg>
      <pc:sldChg chg="modSp new mod">
        <pc:chgData name="ALLAN GONCALVE" userId="34da94ad9ed2aa1c" providerId="LiveId" clId="{C87C0180-D753-4539-B231-F10F9AC3B834}" dt="2022-11-08T17:32:46.705" v="798" actId="20577"/>
        <pc:sldMkLst>
          <pc:docMk/>
          <pc:sldMk cId="2452595964" sldId="282"/>
        </pc:sldMkLst>
        <pc:spChg chg="mod">
          <ac:chgData name="ALLAN GONCALVE" userId="34da94ad9ed2aa1c" providerId="LiveId" clId="{C87C0180-D753-4539-B231-F10F9AC3B834}" dt="2022-11-08T17:32:46.705" v="798" actId="20577"/>
          <ac:spMkLst>
            <pc:docMk/>
            <pc:sldMk cId="2452595964" sldId="282"/>
            <ac:spMk id="2" creationId="{916D1B2E-8013-0C52-93A9-E18F4BEA34CB}"/>
          </ac:spMkLst>
        </pc:spChg>
        <pc:spChg chg="mod">
          <ac:chgData name="ALLAN GONCALVE" userId="34da94ad9ed2aa1c" providerId="LiveId" clId="{C87C0180-D753-4539-B231-F10F9AC3B834}" dt="2022-11-08T17:26:04.983" v="589"/>
          <ac:spMkLst>
            <pc:docMk/>
            <pc:sldMk cId="2452595964" sldId="282"/>
            <ac:spMk id="3" creationId="{93B754CC-825A-4BDA-96DA-119A7FAB5E6C}"/>
          </ac:spMkLst>
        </pc:spChg>
      </pc:sldChg>
      <pc:sldChg chg="modSp new mod">
        <pc:chgData name="ALLAN GONCALVE" userId="34da94ad9ed2aa1c" providerId="LiveId" clId="{C87C0180-D753-4539-B231-F10F9AC3B834}" dt="2022-11-08T17:32:39.660" v="784" actId="20577"/>
        <pc:sldMkLst>
          <pc:docMk/>
          <pc:sldMk cId="3759861417" sldId="283"/>
        </pc:sldMkLst>
        <pc:spChg chg="mod">
          <ac:chgData name="ALLAN GONCALVE" userId="34da94ad9ed2aa1c" providerId="LiveId" clId="{C87C0180-D753-4539-B231-F10F9AC3B834}" dt="2022-11-08T17:32:39.660" v="784" actId="20577"/>
          <ac:spMkLst>
            <pc:docMk/>
            <pc:sldMk cId="3759861417" sldId="283"/>
            <ac:spMk id="2" creationId="{F3B39C95-06C5-CAB2-24A5-E6615D058888}"/>
          </ac:spMkLst>
        </pc:spChg>
        <pc:spChg chg="mod">
          <ac:chgData name="ALLAN GONCALVE" userId="34da94ad9ed2aa1c" providerId="LiveId" clId="{C87C0180-D753-4539-B231-F10F9AC3B834}" dt="2022-11-08T17:24:55.070" v="563" actId="255"/>
          <ac:spMkLst>
            <pc:docMk/>
            <pc:sldMk cId="3759861417" sldId="283"/>
            <ac:spMk id="3" creationId="{3CFF3CE2-27A8-1364-4CC0-B9910A3B483C}"/>
          </ac:spMkLst>
        </pc:spChg>
      </pc:sldChg>
      <pc:sldChg chg="modSp new mod">
        <pc:chgData name="ALLAN GONCALVE" userId="34da94ad9ed2aa1c" providerId="LiveId" clId="{C87C0180-D753-4539-B231-F10F9AC3B834}" dt="2022-11-08T17:33:15.329" v="854" actId="20577"/>
        <pc:sldMkLst>
          <pc:docMk/>
          <pc:sldMk cId="1410785831" sldId="284"/>
        </pc:sldMkLst>
        <pc:spChg chg="mod">
          <ac:chgData name="ALLAN GONCALVE" userId="34da94ad9ed2aa1c" providerId="LiveId" clId="{C87C0180-D753-4539-B231-F10F9AC3B834}" dt="2022-11-08T17:33:15.329" v="854" actId="20577"/>
          <ac:spMkLst>
            <pc:docMk/>
            <pc:sldMk cId="1410785831" sldId="284"/>
            <ac:spMk id="2" creationId="{854938BF-AC6F-10A3-20C7-88886E8EE512}"/>
          </ac:spMkLst>
        </pc:spChg>
        <pc:spChg chg="mod">
          <ac:chgData name="ALLAN GONCALVE" userId="34da94ad9ed2aa1c" providerId="LiveId" clId="{C87C0180-D753-4539-B231-F10F9AC3B834}" dt="2022-11-08T17:23:56.148" v="537" actId="255"/>
          <ac:spMkLst>
            <pc:docMk/>
            <pc:sldMk cId="1410785831" sldId="284"/>
            <ac:spMk id="3" creationId="{215BBEED-8207-E717-1D20-15166A914994}"/>
          </ac:spMkLst>
        </pc:spChg>
      </pc:sldChg>
      <pc:sldChg chg="modSp add mod">
        <pc:chgData name="ALLAN GONCALVE" userId="34da94ad9ed2aa1c" providerId="LiveId" clId="{C87C0180-D753-4539-B231-F10F9AC3B834}" dt="2022-11-08T17:33:09.446" v="851" actId="6549"/>
        <pc:sldMkLst>
          <pc:docMk/>
          <pc:sldMk cId="2811728474" sldId="285"/>
        </pc:sldMkLst>
        <pc:spChg chg="mod">
          <ac:chgData name="ALLAN GONCALVE" userId="34da94ad9ed2aa1c" providerId="LiveId" clId="{C87C0180-D753-4539-B231-F10F9AC3B834}" dt="2022-11-08T17:33:09.446" v="851" actId="6549"/>
          <ac:spMkLst>
            <pc:docMk/>
            <pc:sldMk cId="2811728474" sldId="285"/>
            <ac:spMk id="2" creationId="{96888A52-C85D-0555-F7A6-AC87129469DD}"/>
          </ac:spMkLst>
        </pc:spChg>
      </pc:sldChg>
      <pc:sldChg chg="new del">
        <pc:chgData name="ALLAN GONCALVE" userId="34da94ad9ed2aa1c" providerId="LiveId" clId="{C87C0180-D753-4539-B231-F10F9AC3B834}" dt="2022-11-08T18:07:32.237" v="855" actId="2696"/>
        <pc:sldMkLst>
          <pc:docMk/>
          <pc:sldMk cId="2602613062" sldId="286"/>
        </pc:sldMkLst>
      </pc:sldChg>
      <pc:sldChg chg="modSp new mod">
        <pc:chgData name="ALLAN GONCALVE" userId="34da94ad9ed2aa1c" providerId="LiveId" clId="{C87C0180-D753-4539-B231-F10F9AC3B834}" dt="2022-11-08T17:32:58.648" v="834" actId="20577"/>
        <pc:sldMkLst>
          <pc:docMk/>
          <pc:sldMk cId="2411959279" sldId="287"/>
        </pc:sldMkLst>
        <pc:spChg chg="mod">
          <ac:chgData name="ALLAN GONCALVE" userId="34da94ad9ed2aa1c" providerId="LiveId" clId="{C87C0180-D753-4539-B231-F10F9AC3B834}" dt="2022-11-08T17:32:58.648" v="834" actId="20577"/>
          <ac:spMkLst>
            <pc:docMk/>
            <pc:sldMk cId="2411959279" sldId="287"/>
            <ac:spMk id="2" creationId="{A182C159-9B4C-3883-D0E0-BE22631DBCD6}"/>
          </ac:spMkLst>
        </pc:spChg>
        <pc:spChg chg="mod">
          <ac:chgData name="ALLAN GONCALVE" userId="34da94ad9ed2aa1c" providerId="LiveId" clId="{C87C0180-D753-4539-B231-F10F9AC3B834}" dt="2022-11-08T17:31:56.507" v="743" actId="5793"/>
          <ac:spMkLst>
            <pc:docMk/>
            <pc:sldMk cId="2411959279" sldId="287"/>
            <ac:spMk id="3" creationId="{BA415EDF-7D5F-A8BD-9FA3-F518D9D8EF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7b55b154c4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7b55b154c4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7b55b154c4_1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7b55b154c4_1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7b55b154c4_1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7b55b154c4_1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7b55b154c4_1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7b55b154c4_1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7b55b154c4_1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7b55b154c4_1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7b55b154c4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7b55b154c4_1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7b55b154c4_1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7b55b154c4_1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7b55b154c4_1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7b55b154c4_1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7b55b154c4_1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7b55b154c4_1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7ba6aed46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7ba6aed46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7ba6aed46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7ba6aed46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6f980f9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6f980f9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7ba6aed46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7ba6aed46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7b55b154c4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7b55b154c4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7b55b154c4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7b55b154c4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80f9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80f9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7b55b154c4_1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7b55b154c4_1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7b55b154c4_1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7b55b154c4_1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7b55b154c4_1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7b55b154c4_1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7b55b154c4_1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7b55b154c4_1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cinasa.com.br/tag/sus/" TargetMode="External"/><Relationship Id="rId2" Type="http://schemas.openxmlformats.org/officeDocument/2006/relationships/hyperlink" Target="https://medicinasa.com.br/tag/inflacao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medicinasa.com.br/tag/ibross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9100" y="941950"/>
            <a:ext cx="5226325" cy="300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DE ORÇAMENTO ANUAL-LOA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body" idx="1"/>
          </p:nvPr>
        </p:nvSpPr>
        <p:spPr>
          <a:xfrm>
            <a:off x="311700" y="109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A Lei do Orçamento Anual (LOA) é a peça de planejamento que garante o gerenciamento anual das origens e das aplicações dos recursos públicos. Por meio do orçamento, define-se o montante de recursos que se espera arrecadar e a forma como esses recursos serão aplicados pela administração pública municipal. 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3559A264-4424-61C6-21D1-93A3B60CBA0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DE ORÇAMENTO ANUAL-LOA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A Lei Orçamentária Anual (LOA) é uma lei elaborada pelo Poder Executivo que estabelece as despesas e as receitas que serão realizadas no próximo ano. Nesta lei, está contido um planejamento de gastos que define as obras e os serviços, os salários, gastos com educação, gastos com saúde, gastos com assistência, enfim todos as despesas que são prioritárias para o Município, levando sempre em conta os recursos que serão arrecadados.</a:t>
            </a:r>
            <a:endParaRPr sz="22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endParaRPr sz="22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 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8BE3688E-0557-66E7-2582-78E86677384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DE ORÇAMENTO ANUAL-LOA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Ela é elaborada com base nas diretrizes anteriormente apontadas pelo Plano Plurianual (PPA) e pela Lei de Diretrizes Orçamentárias (LDO), ambos definidos pelo executivo, e aprovados pela Câmara Municipal.</a:t>
            </a:r>
            <a:endParaRPr sz="22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Antes de ser sancionada a lei, a proposta orçamentária é analisada pelos vereadores que podem apresentar emendas ao projeto, de acordo com critérios estabelecidos pela LDO.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just" rtl="0">
              <a:spcBef>
                <a:spcPts val="1600"/>
              </a:spcBef>
              <a:spcAft>
                <a:spcPts val="0"/>
              </a:spcAft>
              <a:buSzPts val="2200"/>
              <a:buChar char="❏"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56BA1983-D16C-25C4-E643-AD9A5FB31A9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DE ORÇAMENTO ANUAL-LOA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Os gastos com a Saúde e Educação em especial tem amparo na Constituição federal onde o município terá que gastar do seu recurso próprio e transferências constitucionais no mínimo 15% com as despesas da Saúde e 25% com as despesas da educação.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952C0D8F-4581-65F8-B673-920088749AF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p26"/>
          <p:cNvGraphicFramePr/>
          <p:nvPr>
            <p:extLst>
              <p:ext uri="{D42A27DB-BD31-4B8C-83A1-F6EECF244321}">
                <p14:modId xmlns:p14="http://schemas.microsoft.com/office/powerpoint/2010/main" val="3911795245"/>
              </p:ext>
            </p:extLst>
          </p:nvPr>
        </p:nvGraphicFramePr>
        <p:xfrm>
          <a:off x="1165412" y="900610"/>
          <a:ext cx="6813176" cy="2433954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1397598">
                  <a:extLst>
                    <a:ext uri="{9D8B030D-6E8A-4147-A177-3AD203B41FA5}">
                      <a16:colId xmlns:a16="http://schemas.microsoft.com/office/drawing/2014/main" val="1667280925"/>
                    </a:ext>
                  </a:extLst>
                </a:gridCol>
                <a:gridCol w="139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27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29896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RELAÇÃO DE GASTOS COM A SAÚDE E EDUCAÇÃO EM % NOS ÚLTIMOS 4 ANOS DOS LIMITES CONSTITUCIONAIS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RELAÇÃO DE GASTOS COM A SAÚDE E EDUCAÇÃO EM % NOS ÚLTIMOS 4 ANOS DOS LIMITES CONSTITUCIONAIS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8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ANO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pt-BR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2017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pt-BR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2018</a:t>
                      </a:r>
                    </a:p>
                  </a:txBody>
                  <a:tcPr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2019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8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SAÚDE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35,8%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35,5%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28,9%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36,8%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8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EDUCAÇÃO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26,9%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28,4%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35,3%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</a:rPr>
                        <a:t>25,3%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Google Shape;66;p14">
            <a:extLst>
              <a:ext uri="{FF2B5EF4-FFF2-40B4-BE49-F238E27FC236}">
                <a16:creationId xmlns:a16="http://schemas.microsoft.com/office/drawing/2014/main" id="{D41A0E34-35AE-2359-2965-6E744E1B7E5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EMENDAS IMPOSITIVAS - INDIVIDUAIS E DE BANCADA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pt-BR" sz="2100" dirty="0"/>
              <a:t>As Emendas Impositivas são divididas em Individual, que podem ser apresentadas até o limite máximo de 1,2% da Receita Corrente Líquida, prevista no projeto encaminhado pelo Poder Executivo e, desse percentual, a metade deverá ser aplicado nas Ações e Serviços Públicos em Saúde, e de Bancada, que podem ser apresentadas até o montante de 1% da receita corrente líquida realizada no exercício anterior. </a:t>
            </a:r>
          </a:p>
          <a:p>
            <a:pPr marL="9525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2100" dirty="0"/>
          </a:p>
          <a:p>
            <a:pPr marL="45720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pt-BR" sz="2100" dirty="0"/>
              <a:t>O valor das Emendas Impositivas individuais e de Bancada, no PLOA de 2023, representam cerca de R$ 12.482.262,00.</a:t>
            </a:r>
            <a:endParaRPr sz="2300" dirty="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4EEB0415-FA37-F4C4-45E4-C56D405365F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EMENDAS IMPOSITIVAS - INDIVIDUAIS E DE BANCADA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9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 dirty="0"/>
              <a:t>“As Emendas Impositivas possibilitam que os vereadores indiquem Políticas Públicas, as quais, o prefeito está obrigado a executar. Isso é bastante interessante porque a Câmara ganha um protagonismo que, nada mais é, do que fazer valer a voz da sociedade, porque o vereador é um parlamentar que está muito próximo da população e, no dia a dia, ele tem o conhecimento dos problemas e das suas demandas, podendo assim auxiliar ao executivo em suas ações. O vereador direciona a verba, mas quem executará o projeto será a Prefeitura, por meio de suas secretarias.</a:t>
            </a:r>
            <a:endParaRPr sz="2200" dirty="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90D676CD-FB85-EE08-F5FF-66BBA0C7B04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VALOR DE RECEITA PREVISTA E ARRECADADA NOS 6 ANOS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84" name="Google Shape;184;p30"/>
          <p:cNvGraphicFramePr/>
          <p:nvPr>
            <p:extLst>
              <p:ext uri="{D42A27DB-BD31-4B8C-83A1-F6EECF244321}">
                <p14:modId xmlns:p14="http://schemas.microsoft.com/office/powerpoint/2010/main" val="1223897020"/>
              </p:ext>
            </p:extLst>
          </p:nvPr>
        </p:nvGraphicFramePr>
        <p:xfrm>
          <a:off x="363072" y="1741394"/>
          <a:ext cx="8182534" cy="1756026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961463">
                  <a:extLst>
                    <a:ext uri="{9D8B030D-6E8A-4147-A177-3AD203B41FA5}">
                      <a16:colId xmlns:a16="http://schemas.microsoft.com/office/drawing/2014/main" val="3779334175"/>
                    </a:ext>
                  </a:extLst>
                </a:gridCol>
                <a:gridCol w="1176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7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8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ANO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2018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2019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2020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2021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2022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75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2023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68575" marR="68575" marT="0" marB="0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8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Receita Prevista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307.511.763,86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402.153.188,90</a:t>
                      </a:r>
                      <a:endParaRPr sz="130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451.949.672,31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458.039.950,91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469.000.000,00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640.866.051,96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7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Receita Arrecadada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421.268.987,33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446.950.891,67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427.024.731,42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610.614.701,70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3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654.855.876,14</a:t>
                      </a: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5" name="Google Shape;185;p30"/>
          <p:cNvSpPr txBox="1">
            <a:spLocks noGrp="1"/>
          </p:cNvSpPr>
          <p:nvPr>
            <p:ph type="body" idx="1"/>
          </p:nvPr>
        </p:nvSpPr>
        <p:spPr>
          <a:xfrm>
            <a:off x="311700" y="3780175"/>
            <a:ext cx="8520600" cy="7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3" name="Google Shape;66;p14">
            <a:extLst>
              <a:ext uri="{FF2B5EF4-FFF2-40B4-BE49-F238E27FC236}">
                <a16:creationId xmlns:a16="http://schemas.microsoft.com/office/drawing/2014/main" id="{A133CB30-90F2-1225-9E4C-09AB293106D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41B2E-AA97-106F-72BC-D56189CB8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 EDUCAÇÃO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BD273B-71D6-1A13-9BAE-8A0341D50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600" b="1" dirty="0"/>
              <a:t>Gastos com Educação </a:t>
            </a:r>
          </a:p>
          <a:p>
            <a:pPr lvl="1"/>
            <a:r>
              <a:rPr lang="pt-BR" sz="1600" b="1" dirty="0"/>
              <a:t>8.800 alunos </a:t>
            </a:r>
          </a:p>
          <a:p>
            <a:pPr lvl="1"/>
            <a:r>
              <a:rPr lang="pt-BR" sz="1600" b="1" dirty="0"/>
              <a:t>2020 e 2021 gastos com cesta alimentação aproximadamente R$ 7.000.000,00 </a:t>
            </a:r>
          </a:p>
          <a:p>
            <a:pPr lvl="1"/>
            <a:r>
              <a:rPr lang="pt-BR" sz="1600" b="1" dirty="0"/>
              <a:t>Aquisição de 5.000 tablets com internet</a:t>
            </a:r>
          </a:p>
          <a:p>
            <a:pPr lvl="1"/>
            <a:r>
              <a:rPr lang="pt-BR" sz="1600" b="1" dirty="0"/>
              <a:t>Agricultura familiar gastos aproximadamente R$ 350.000,00</a:t>
            </a:r>
          </a:p>
          <a:p>
            <a:pPr lvl="1"/>
            <a:r>
              <a:rPr lang="pt-BR" sz="1600" b="1" dirty="0"/>
              <a:t>Bolsa Universitária 295 </a:t>
            </a:r>
          </a:p>
          <a:p>
            <a:pPr lvl="1"/>
            <a:r>
              <a:rPr lang="pt-BR" sz="1600" b="1" dirty="0"/>
              <a:t>Transporte Universitário aproximadamente R$ 1.300.000,00 ano</a:t>
            </a:r>
          </a:p>
          <a:p>
            <a:pPr lvl="1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44451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8A52-C85D-0555-F7A6-AC871294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SAÚDE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0691EA-4B75-6B5E-144C-296709CA2C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AUMENTO DAS UNIDADES DE </a:t>
            </a:r>
            <a:r>
              <a:rPr lang="pt-BR" sz="18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ESFs</a:t>
            </a:r>
            <a:r>
              <a:rPr lang="pt-BR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Hoje o município conta com 100% de cobertura as Atenção Básica, para isso foram credenciadas duas unidades de Estratégia de Saúde da Família no ano 2020 aumento de 9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11 no município melhorando a qualidade do serviço prestado a população. As novas unidades de ESF são ESF Cajueiro e ESF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Grussai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Lagoa.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SERVIÇO DE SAÚDE MENTAL DESCENTRALIZADO NAS ESFS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Hoje contamos com psicólogos nas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município devido ao aumento dos transtornos de saúde mental após a pandemia oferecendo serviço perto da população e com atendimento integral nas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ESFs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72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PREFEITURA MUNICIPAL DE SÃO JOÃO DA BARRA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ORÇAMENTÁRIA ANUAL (LOA)</a:t>
            </a: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D2BAE6BA-8489-770C-EA2B-161FBCD3A63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938BF-AC6F-10A3-20C7-88886E8E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SAÚDE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5BBEED-8207-E717-1D20-15166A9149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AUMENTO DO QUADRO DE ESPECIALISTAS DO MUNICÍPIO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Atualmente São João da Barra conta com quadro completo de especialidades inserindo atendimentos como alergista pediátrico, neuropediatra, hematologista, urologista entre outros.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MUNICIPAL DE CARDIOLOGIA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Centro Municipal de Cardiologia oferece atendimento com especialistas em cardiologia,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cardiopediatria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exames diagnósticos como ecocardiograma, eletrocardiograma,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holter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mapa, teste de esforço assim como reabilitação cardíaca, com todos os equipamentos necessários para o serviço.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 Centro Municipal de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Cardiologia do interior de Rio de Janeiro com serviço de qualidade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0785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39C95-06C5-CAB2-24A5-E6615D05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SAÚDE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FF3CE2-27A8-1364-4CC0-B9910A3B4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ADITIVO DE SERVIÇOS CIRUGICOS COM A SANTA CASA DA MISERICORDIA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aditivo realizado para exames e procedimentos cirúrgicos oferece hoje atendimentos como: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geral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urológica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ginecológica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ortopédica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de Proctologia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Cirurgia oftalmológica de cataratas com todos os exames diagnósticos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Histeroscopia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Colonoscopia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Endoscopia 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9861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D1B2E-8013-0C52-93A9-E18F4BEA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SAÚDE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B754CC-825A-4BDA-96DA-119A7FAB5E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AUMENTO DO CUSTO DE INSUMOS E MEDICAMENTOS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pandemia de Covid-19 provocou uma</a:t>
            </a:r>
            <a:r>
              <a:rPr lang="pt-BR" sz="1800" u="none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 inflação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alta e generalizada nos hospitais gerais do </a:t>
            </a:r>
            <a:r>
              <a:rPr lang="pt-BR" sz="1800" u="none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SUS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(Sistema Único de Saúde) pelo Brasil, com aumentos de até 528% nos preços de materiais médico-hospitalares e 410% no de medicamentos usados para tratar os doentes. A conclusão é de uma pesquisa inédita liderada pelo Instituto Brasileiro das Organizações Sociais de Saúde (</a:t>
            </a:r>
            <a:r>
              <a:rPr lang="pt-BR" sz="1800" u="none" strike="noStrike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Ibross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realizada em parceria com a GO Associados. O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Ibross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representa 21 Organizações Sociais que mantêm contratos de gestão com estados e municípios brasileiros.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595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2C159-9B4C-3883-D0E0-BE22631DB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DADOS ASSISTÊNCIA SOCIAL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415EDF-7D5F-A8BD-9FA3-F518D9D8E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Aluguel Social atendemos 186 famílias</a:t>
            </a:r>
          </a:p>
          <a:p>
            <a:pPr marL="114300" indent="0">
              <a:buNone/>
            </a:pPr>
            <a:endParaRPr lang="pt-BR" dirty="0"/>
          </a:p>
          <a:p>
            <a:r>
              <a:rPr lang="pt-BR" dirty="0"/>
              <a:t>Cestas Básicas 16.000 </a:t>
            </a:r>
          </a:p>
          <a:p>
            <a:pPr marL="114300" indent="0">
              <a:buNone/>
            </a:pPr>
            <a:endParaRPr lang="pt-BR" dirty="0"/>
          </a:p>
          <a:p>
            <a:r>
              <a:rPr lang="pt-BR" dirty="0"/>
              <a:t>Cartão Cidadão 4.637</a:t>
            </a:r>
          </a:p>
          <a:p>
            <a:endParaRPr lang="pt-BR" dirty="0"/>
          </a:p>
          <a:p>
            <a:pPr marL="11430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959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"/>
          <p:cNvSpPr txBox="1">
            <a:spLocks noGrp="1"/>
          </p:cNvSpPr>
          <p:nvPr>
            <p:ph type="title"/>
          </p:nvPr>
        </p:nvSpPr>
        <p:spPr>
          <a:xfrm>
            <a:off x="311699" y="26596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DETALHAMENTO DO ORÇAMENTO - 2023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98" name="Google Shape;198;p32"/>
          <p:cNvGraphicFramePr/>
          <p:nvPr>
            <p:extLst>
              <p:ext uri="{D42A27DB-BD31-4B8C-83A1-F6EECF244321}">
                <p14:modId xmlns:p14="http://schemas.microsoft.com/office/powerpoint/2010/main" val="598697604"/>
              </p:ext>
            </p:extLst>
          </p:nvPr>
        </p:nvGraphicFramePr>
        <p:xfrm>
          <a:off x="1454522" y="986910"/>
          <a:ext cx="6234953" cy="3169680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3827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SECRETARIA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VALOR ORÇADO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GABINETE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1.899.000,00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PROCURADORIA GERAL DO MUNICÍPIO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10.644.000,00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COORDENADORIA E AUDIT.  CONTROLE INTERNO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1.346.000,00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PLANEJAMENTO E COORD.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1.395.000,00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ADMINISTRAÇÃO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51.476.500,00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FAZENDA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26.024.089,56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EDUCAÇÃO E CULTURA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119.709.000,00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21692A89-273F-2F5C-E7CC-243CAEC247D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>
            <a:spLocks noGrp="1"/>
          </p:cNvSpPr>
          <p:nvPr>
            <p:ph type="title"/>
          </p:nvPr>
        </p:nvSpPr>
        <p:spPr>
          <a:xfrm>
            <a:off x="311700" y="395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DETALHAMENTO DO ORÇAMENTO - 2023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04" name="Google Shape;204;p33"/>
          <p:cNvGraphicFramePr/>
          <p:nvPr>
            <p:extLst>
              <p:ext uri="{D42A27DB-BD31-4B8C-83A1-F6EECF244321}">
                <p14:modId xmlns:p14="http://schemas.microsoft.com/office/powerpoint/2010/main" val="3799004577"/>
              </p:ext>
            </p:extLst>
          </p:nvPr>
        </p:nvGraphicFramePr>
        <p:xfrm>
          <a:off x="1465169" y="1168773"/>
          <a:ext cx="6213661" cy="3169680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3849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3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10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SECRETARIA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VALOR ORÇADO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SAÚDE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152.735.792,36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OBRAS E SERVIÇOS PÚBL.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19.778.500,00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AGRICULTURA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3.808.250,00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CÂMARA MUNICIPAL DE SÃO JOÃO DA BARRA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22.198.000,00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TURISMO, ESPORTE E LAZ.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19.395.000,00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PESCA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6.324.000,00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DO MEIO AMBIENTE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41.444.623,15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2288BAAE-F3EA-B158-DB59-BB904F31E39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4"/>
          <p:cNvSpPr txBox="1">
            <a:spLocks noGrp="1"/>
          </p:cNvSpPr>
          <p:nvPr>
            <p:ph type="title"/>
          </p:nvPr>
        </p:nvSpPr>
        <p:spPr>
          <a:xfrm>
            <a:off x="311700" y="395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DETALHAMENTO DO ORÇAMENTO - 2023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10" name="Google Shape;210;p34"/>
          <p:cNvGraphicFramePr/>
          <p:nvPr>
            <p:extLst>
              <p:ext uri="{D42A27DB-BD31-4B8C-83A1-F6EECF244321}">
                <p14:modId xmlns:p14="http://schemas.microsoft.com/office/powerpoint/2010/main" val="1965573263"/>
              </p:ext>
            </p:extLst>
          </p:nvPr>
        </p:nvGraphicFramePr>
        <p:xfrm>
          <a:off x="1399194" y="1182160"/>
          <a:ext cx="6224587" cy="3565890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387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2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SECRETARIA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1" dirty="0">
                          <a:solidFill>
                            <a:schemeClr val="lt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VALOR ORÇADO</a:t>
                      </a:r>
                      <a:endParaRPr b="1" dirty="0">
                        <a:solidFill>
                          <a:schemeClr val="lt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ASSISTÊNCIA SOCIAL E DIR.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29.117.700,00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TRANSPORTE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16.754.060,00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COMUNICAÇÃO SOCIAL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4.155.000,00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FUNDO DE DESENVOLVIMENTO SUSTENTÁVEL 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5.000.000,00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INST. DE PREVIDÊNCIA MUNICIPAL DE S.J.B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82.882.026,36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SEGURANÇA PÚBLICA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10.418.200,00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SEC. MUNICIPAL DE DESENV. ECONÔMICO</a:t>
                      </a:r>
                      <a:endParaRPr b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3.116.000,00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6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TOTAL E RESERVA DE CONTINGÊNCIA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b="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11.245.310,53</a:t>
                      </a:r>
                      <a:endParaRPr b="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QUE É O ORÇAMENTO MUNICIPAL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É através do orçamento municipal que as prioridades escolhidas pelos cidadãos no momento do voto são transformadas em ações concretas da Prefeitura na prestação dos serviços essenciais à população. São elaboradas metas que são perseguidas insistentemente pela administração municipal para que a cidade possa ter melhorias constantes.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D9BC482B-DDBE-1E21-7734-F2C7935AAE9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QUE É O ORÇAMENTO MUNICIPAL</a:t>
            </a: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O orçamento é dividido em três peças de planejamento: o PPA (Plano Plurianual), a LDO (Lei de Diretrizes Orçamentárias) e a LOA (Lei Orçamentária Anual). Neles estão contidas as previsões de receita e fixação das despesas com cada uma das atividades governamentais, sempre comprometidas com a ética e a eficiência na utilização dos recursos públicos. Como se tratam de leis municipais, todo o planejamento orçamentário deve ser encaminhado para aprovação da Câmara de Vereadores.</a:t>
            </a:r>
            <a:endParaRPr sz="22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endParaRPr sz="22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E8B2DE99-5749-F8B1-97B3-508258F26AF5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7"/>
          <p:cNvGrpSpPr/>
          <p:nvPr/>
        </p:nvGrpSpPr>
        <p:grpSpPr>
          <a:xfrm>
            <a:off x="431925" y="1304898"/>
            <a:ext cx="2628925" cy="2661034"/>
            <a:chOff x="431925" y="1304875"/>
            <a:chExt cx="2628925" cy="3416400"/>
          </a:xfrm>
        </p:grpSpPr>
        <p:sp>
          <p:nvSpPr>
            <p:cNvPr id="86" name="Google Shape;86;p17"/>
            <p:cNvSpPr txBox="1"/>
            <p:nvPr/>
          </p:nvSpPr>
          <p:spPr>
            <a:xfrm>
              <a:off x="431925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7"/>
            <p:cNvSpPr/>
            <p:nvPr/>
          </p:nvSpPr>
          <p:spPr>
            <a:xfrm>
              <a:off x="43195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17"/>
          <p:cNvSpPr txBox="1">
            <a:spLocks noGrp="1"/>
          </p:cNvSpPr>
          <p:nvPr>
            <p:ph type="body" idx="4294967295"/>
          </p:nvPr>
        </p:nvSpPr>
        <p:spPr>
          <a:xfrm>
            <a:off x="506425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PPA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4294967295"/>
          </p:nvPr>
        </p:nvSpPr>
        <p:spPr>
          <a:xfrm>
            <a:off x="508325" y="1850300"/>
            <a:ext cx="24786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600"/>
              <a:t>PLANO PLURIANUAL</a:t>
            </a:r>
            <a:endParaRPr sz="1600"/>
          </a:p>
        </p:txBody>
      </p:sp>
      <p:grpSp>
        <p:nvGrpSpPr>
          <p:cNvPr id="90" name="Google Shape;90;p17"/>
          <p:cNvGrpSpPr/>
          <p:nvPr/>
        </p:nvGrpSpPr>
        <p:grpSpPr>
          <a:xfrm>
            <a:off x="3320450" y="1304878"/>
            <a:ext cx="2632500" cy="2661034"/>
            <a:chOff x="3320450" y="1304875"/>
            <a:chExt cx="2632500" cy="3416400"/>
          </a:xfrm>
        </p:grpSpPr>
        <p:sp>
          <p:nvSpPr>
            <p:cNvPr id="91" name="Google Shape;91;p17"/>
            <p:cNvSpPr txBox="1"/>
            <p:nvPr/>
          </p:nvSpPr>
          <p:spPr>
            <a:xfrm>
              <a:off x="3324050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7"/>
            <p:cNvSpPr/>
            <p:nvPr/>
          </p:nvSpPr>
          <p:spPr>
            <a:xfrm>
              <a:off x="332045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17"/>
          <p:cNvSpPr txBox="1">
            <a:spLocks noGrp="1"/>
          </p:cNvSpPr>
          <p:nvPr>
            <p:ph type="body" idx="4294967295"/>
          </p:nvPr>
        </p:nvSpPr>
        <p:spPr>
          <a:xfrm>
            <a:off x="3389450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LDO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4294967295"/>
          </p:nvPr>
        </p:nvSpPr>
        <p:spPr>
          <a:xfrm>
            <a:off x="2897750" y="1850300"/>
            <a:ext cx="29862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600"/>
              <a:t>LEI DE DIRETRIZES ORÇAMENTÁRIAS</a:t>
            </a:r>
            <a:endParaRPr sz="1600"/>
          </a:p>
        </p:txBody>
      </p:sp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QUE É O ORÇAMENTO MUNICIPAL</a:t>
            </a:r>
            <a:endParaRPr/>
          </a:p>
        </p:txBody>
      </p:sp>
      <p:grpSp>
        <p:nvGrpSpPr>
          <p:cNvPr id="96" name="Google Shape;96;p17"/>
          <p:cNvGrpSpPr/>
          <p:nvPr/>
        </p:nvGrpSpPr>
        <p:grpSpPr>
          <a:xfrm>
            <a:off x="6212550" y="1304898"/>
            <a:ext cx="2628925" cy="2661034"/>
            <a:chOff x="431925" y="1304875"/>
            <a:chExt cx="2628925" cy="3416400"/>
          </a:xfrm>
        </p:grpSpPr>
        <p:sp>
          <p:nvSpPr>
            <p:cNvPr id="97" name="Google Shape;97;p17"/>
            <p:cNvSpPr txBox="1"/>
            <p:nvPr/>
          </p:nvSpPr>
          <p:spPr>
            <a:xfrm>
              <a:off x="431925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7"/>
            <p:cNvSpPr/>
            <p:nvPr/>
          </p:nvSpPr>
          <p:spPr>
            <a:xfrm>
              <a:off x="431950" y="1304875"/>
              <a:ext cx="2628900" cy="3416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" name="Google Shape;99;p17"/>
          <p:cNvSpPr txBox="1">
            <a:spLocks noGrp="1"/>
          </p:cNvSpPr>
          <p:nvPr>
            <p:ph type="body" idx="4294967295"/>
          </p:nvPr>
        </p:nvSpPr>
        <p:spPr>
          <a:xfrm>
            <a:off x="6212550" y="1304875"/>
            <a:ext cx="24945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LOA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4294967295"/>
          </p:nvPr>
        </p:nvSpPr>
        <p:spPr>
          <a:xfrm>
            <a:off x="6286475" y="1850300"/>
            <a:ext cx="2478600" cy="27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600"/>
              <a:t>LEI ORÇAMENTÁRIA ANUAL</a:t>
            </a:r>
            <a:endParaRPr sz="1600"/>
          </a:p>
        </p:txBody>
      </p:sp>
      <p:pic>
        <p:nvPicPr>
          <p:cNvPr id="3" name="Google Shape;66;p14">
            <a:extLst>
              <a:ext uri="{FF2B5EF4-FFF2-40B4-BE49-F238E27FC236}">
                <a16:creationId xmlns:a16="http://schemas.microsoft.com/office/drawing/2014/main" id="{26895985-E603-5CDB-9096-2F956985DF9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PLANO PLURIANUAL - PPA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311700" y="1129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Previsto na  Constituição Federal, o Plano Plurianual (PPA) deve ser elaborado a cada quatro anos por todas as entidades da federação, Governo Federal, Estados e Municípios. Trate-se de um plano que contém as diretrizes, objetivos e metas de médio prazo da administração pública.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961CEEB4-4531-5A55-E382-A3808B0244E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PLANO PLURIANUAL - PPA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311700" y="109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pt-BR" sz="2200"/>
              <a:t>Elaborado pelo Poder Executivo, o PPA deve ser aprovado pelo Legislativo por uma lei quadrienal, sujeita a prazos e ritos diferenciados de tramitação e que tem vigência a partir do segundo ano de um mandato até o final do primeiro ano do mandato seguinte.</a:t>
            </a: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D514D3F1-6BBF-990D-F463-A3CEB8DDDFA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LEI DE DIRETRIZES ORÇAMENTÁRIAS – LDO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1"/>
          </p:nvPr>
        </p:nvSpPr>
        <p:spPr>
          <a:xfrm>
            <a:off x="311700" y="109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pt-BR" sz="2000"/>
              <a:t>A LDO tem como a principal finalidade orientar a elaboração dos orçamentos fiscais e da seguridade social e de investimento do Poder Público, podendo trazer regras nas formas de alterações da LOA, bem como os seus respectivos limites,  onde estão incluindo os poderes Executivo, Legislativo, Judiciário e as empresas públicas e autarquias. </a:t>
            </a:r>
            <a:endParaRPr sz="2000"/>
          </a:p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pt-BR" sz="2000"/>
              <a:t>A LDO é elaborada anualmente pelo Poder Executivo e aprovada pelo Poder Legislativo que, após a aprovação, a devolve ao Executivo para sanção.</a:t>
            </a:r>
            <a:endParaRPr sz="2000"/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" name="Google Shape;66;p14">
            <a:extLst>
              <a:ext uri="{FF2B5EF4-FFF2-40B4-BE49-F238E27FC236}">
                <a16:creationId xmlns:a16="http://schemas.microsoft.com/office/drawing/2014/main" id="{48AD37E1-B2DA-EAA3-414F-49F618325C4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Google Shape;126;p21"/>
          <p:cNvGraphicFramePr/>
          <p:nvPr>
            <p:extLst>
              <p:ext uri="{D42A27DB-BD31-4B8C-83A1-F6EECF244321}">
                <p14:modId xmlns:p14="http://schemas.microsoft.com/office/powerpoint/2010/main" val="1702323397"/>
              </p:ext>
            </p:extLst>
          </p:nvPr>
        </p:nvGraphicFramePr>
        <p:xfrm>
          <a:off x="1407457" y="2571750"/>
          <a:ext cx="6329085" cy="1584840"/>
        </p:xfrm>
        <a:graphic>
          <a:graphicData uri="http://schemas.openxmlformats.org/drawingml/2006/table">
            <a:tbl>
              <a:tblPr>
                <a:noFill/>
                <a:tableStyleId>{8186BBE8-FCFE-4F32-BE31-AE13EC718B78}</a:tableStyleId>
              </a:tblPr>
              <a:tblGrid>
                <a:gridCol w="1265817">
                  <a:extLst>
                    <a:ext uri="{9D8B030D-6E8A-4147-A177-3AD203B41FA5}">
                      <a16:colId xmlns:a16="http://schemas.microsoft.com/office/drawing/2014/main" val="2317118556"/>
                    </a:ext>
                  </a:extLst>
                </a:gridCol>
                <a:gridCol w="126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6149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sym typeface="Oswald"/>
                        </a:rPr>
                        <a:t>RELAÇÃO DE LDO´S DOS ÚLTIMOS 4 ANOS VALORES E PERCENTUAIS PARA ALTERAÇÃO DA LOA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RELAÇÃO DE LDO´S DOS ÚLTIMOS 4 ANOS VALORES E PERCENTUAIS PARA ALTERAÇÃO DA LOA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Ano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2020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2021</a:t>
                      </a:r>
                      <a:endParaRPr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2022</a:t>
                      </a:r>
                      <a:endParaRPr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2023</a:t>
                      </a:r>
                      <a:endParaRPr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Previsto LDO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Definido LOA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50%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40%</a:t>
                      </a: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Google Shape;66;p14">
            <a:extLst>
              <a:ext uri="{FF2B5EF4-FFF2-40B4-BE49-F238E27FC236}">
                <a16:creationId xmlns:a16="http://schemas.microsoft.com/office/drawing/2014/main" id="{3B8B4494-2578-4A8A-8A82-FCE6217276B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4242547"/>
            <a:ext cx="1526235" cy="8397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D332F1EE-39AD-47A7-5402-D6076672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ANEXOS QUE COMPÕE LDO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8A84C96C-431D-535A-4F4F-BB3F3F36CB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latin typeface="Average" panose="020B0604020202020204" charset="0"/>
              </a:rPr>
              <a:t>Riscos Fiscais, Metas Fiscais, Avaliação da das Metas, Evolução do </a:t>
            </a:r>
            <a:r>
              <a:rPr lang="pt-BR">
                <a:latin typeface="Average" panose="020B0604020202020204" charset="0"/>
              </a:rPr>
              <a:t>Patrimônio Liquido e outros.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1568</Words>
  <Application>Microsoft Office PowerPoint</Application>
  <PresentationFormat>Apresentação na tela (16:9)</PresentationFormat>
  <Paragraphs>215</Paragraphs>
  <Slides>26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Oswald</vt:lpstr>
      <vt:lpstr>Average</vt:lpstr>
      <vt:lpstr>Calibri</vt:lpstr>
      <vt:lpstr>Slate</vt:lpstr>
      <vt:lpstr>Apresentação do PowerPoint</vt:lpstr>
      <vt:lpstr>PREFEITURA MUNICIPAL DE SÃO JOÃO DA BARRA</vt:lpstr>
      <vt:lpstr>O QUE É O ORÇAMENTO MUNICIPAL</vt:lpstr>
      <vt:lpstr>O QUE É O ORÇAMENTO MUNICIPAL</vt:lpstr>
      <vt:lpstr>O QUE É O ORÇAMENTO MUNICIPAL</vt:lpstr>
      <vt:lpstr>PLANO PLURIANUAL - PPA  </vt:lpstr>
      <vt:lpstr>PLANO PLURIANUAL - PPA  </vt:lpstr>
      <vt:lpstr>LEI DE DIRETRIZES ORÇAMENTÁRIAS – LDO  </vt:lpstr>
      <vt:lpstr>EXEMPLO DE ANEXOS QUE COMPÕE LDO</vt:lpstr>
      <vt:lpstr>LEI DE ORÇAMENTO ANUAL-LOA  </vt:lpstr>
      <vt:lpstr>LEI DE ORÇAMENTO ANUAL-LOA  </vt:lpstr>
      <vt:lpstr>LEI DE ORÇAMENTO ANUAL-LOA  </vt:lpstr>
      <vt:lpstr>LEI DE ORÇAMENTO ANUAL-LOA  </vt:lpstr>
      <vt:lpstr>Apresentação do PowerPoint</vt:lpstr>
      <vt:lpstr>EMENDAS IMPOSITIVAS - INDIVIDUAIS E DE BANCADA  </vt:lpstr>
      <vt:lpstr>EMENDAS IMPOSITIVAS - INDIVIDUAIS E DE BANCADA  </vt:lpstr>
      <vt:lpstr>VALOR DE RECEITA PREVISTA E ARRECADADA NOS 6 ANOS    </vt:lpstr>
      <vt:lpstr>DADOS  EDUCAÇÃO</vt:lpstr>
      <vt:lpstr>DADOS SAÚDE</vt:lpstr>
      <vt:lpstr>DADOS SAÚDE</vt:lpstr>
      <vt:lpstr>DADOS SAÚDE</vt:lpstr>
      <vt:lpstr>DADOS SAÚDE</vt:lpstr>
      <vt:lpstr>DADOS ASSISTÊNCIA SOCIAL</vt:lpstr>
      <vt:lpstr>DETALHAMENTO DO ORÇAMENTO - 2023    </vt:lpstr>
      <vt:lpstr>DETALHAMENTO DO ORÇAMENTO - 2023    </vt:lpstr>
      <vt:lpstr>DETALHAMENTO DO ORÇAMENTO - 2023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Hirann Montechiari</dc:creator>
  <cp:lastModifiedBy>ALLAN GONCALVE</cp:lastModifiedBy>
  <cp:revision>27</cp:revision>
  <dcterms:modified xsi:type="dcterms:W3CDTF">2022-11-08T23:45:43Z</dcterms:modified>
</cp:coreProperties>
</file>